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0B040D-4AB0-4916-BF2F-0768B845548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E937430B-F451-4881-87E0-9834EB13B7C9}">
      <dgm:prSet phldrT="[Tekst]"/>
      <dgm:spPr>
        <a:solidFill>
          <a:schemeClr val="accent1"/>
        </a:solidFill>
      </dgm:spPr>
      <dgm:t>
        <a:bodyPr/>
        <a:lstStyle/>
        <a:p>
          <a:r>
            <a:rPr lang="hr-HR" dirty="0" smtClean="0">
              <a:solidFill>
                <a:schemeClr val="tx1"/>
              </a:solidFill>
            </a:rPr>
            <a:t>Navedi tri podatka koja si jako dobro zapamtio i razumiješ ih.</a:t>
          </a:r>
          <a:endParaRPr lang="hr-HR" dirty="0">
            <a:solidFill>
              <a:schemeClr val="tx1"/>
            </a:solidFill>
          </a:endParaRPr>
        </a:p>
      </dgm:t>
    </dgm:pt>
    <dgm:pt modelId="{B672C4A6-1A5A-49BB-9AF3-8F3BEA567D30}" type="parTrans" cxnId="{04922000-19FC-4F73-A263-18A51D56151F}">
      <dgm:prSet/>
      <dgm:spPr/>
      <dgm:t>
        <a:bodyPr/>
        <a:lstStyle/>
        <a:p>
          <a:endParaRPr lang="hr-HR"/>
        </a:p>
      </dgm:t>
    </dgm:pt>
    <dgm:pt modelId="{7644468A-EDAE-4A9F-AF0E-5F90234C4200}" type="sibTrans" cxnId="{04922000-19FC-4F73-A263-18A51D56151F}">
      <dgm:prSet/>
      <dgm:spPr/>
      <dgm:t>
        <a:bodyPr/>
        <a:lstStyle/>
        <a:p>
          <a:endParaRPr lang="hr-HR"/>
        </a:p>
      </dgm:t>
    </dgm:pt>
    <dgm:pt modelId="{C3B33B0F-207B-4444-9303-30DB55953234}">
      <dgm:prSet phldrT="[Tekst]"/>
      <dgm:spPr/>
      <dgm:t>
        <a:bodyPr/>
        <a:lstStyle/>
        <a:p>
          <a:r>
            <a:rPr lang="hr-HR" dirty="0" smtClean="0">
              <a:solidFill>
                <a:schemeClr val="tx1"/>
              </a:solidFill>
            </a:rPr>
            <a:t>Navedi jedan podatak koji ti uopće nije jasan.</a:t>
          </a:r>
          <a:r>
            <a:rPr lang="hr-HR" dirty="0" smtClean="0"/>
            <a:t> </a:t>
          </a:r>
          <a:endParaRPr lang="hr-HR" dirty="0"/>
        </a:p>
      </dgm:t>
    </dgm:pt>
    <dgm:pt modelId="{54915C54-7E86-448C-BBDA-05D6DD1C6DCD}" type="parTrans" cxnId="{09801FA5-C11A-4105-A9DD-D6E83DF42B6F}">
      <dgm:prSet/>
      <dgm:spPr/>
      <dgm:t>
        <a:bodyPr/>
        <a:lstStyle/>
        <a:p>
          <a:endParaRPr lang="hr-HR"/>
        </a:p>
      </dgm:t>
    </dgm:pt>
    <dgm:pt modelId="{37CEBA0A-E8E3-454D-8B8A-B2CE9CDC5C26}" type="sibTrans" cxnId="{09801FA5-C11A-4105-A9DD-D6E83DF42B6F}">
      <dgm:prSet/>
      <dgm:spPr/>
      <dgm:t>
        <a:bodyPr/>
        <a:lstStyle/>
        <a:p>
          <a:endParaRPr lang="hr-HR"/>
        </a:p>
      </dgm:t>
    </dgm:pt>
    <dgm:pt modelId="{BB623698-DEE3-497A-9FAA-D011653B2CA1}">
      <dgm:prSet phldrT="[Tekst]"/>
      <dgm:spPr/>
      <dgm:t>
        <a:bodyPr/>
        <a:lstStyle/>
        <a:p>
          <a:r>
            <a:rPr lang="hr-HR" dirty="0" smtClean="0">
              <a:solidFill>
                <a:schemeClr val="tx1"/>
              </a:solidFill>
            </a:rPr>
            <a:t>Navedi dva podatka za koja trebaš dodatna pojašnjenja.</a:t>
          </a:r>
          <a:endParaRPr lang="hr-HR" dirty="0">
            <a:solidFill>
              <a:schemeClr val="tx1"/>
            </a:solidFill>
          </a:endParaRPr>
        </a:p>
      </dgm:t>
    </dgm:pt>
    <dgm:pt modelId="{2F377A07-4B00-4AC4-8CC6-9EB998217190}" type="sibTrans" cxnId="{5ADBAEF7-BBD3-4FCB-BE4A-D7649D789265}">
      <dgm:prSet/>
      <dgm:spPr/>
      <dgm:t>
        <a:bodyPr/>
        <a:lstStyle/>
        <a:p>
          <a:endParaRPr lang="hr-HR"/>
        </a:p>
      </dgm:t>
    </dgm:pt>
    <dgm:pt modelId="{D0066134-3C34-408B-B1C2-AFEAC0514BFF}" type="parTrans" cxnId="{5ADBAEF7-BBD3-4FCB-BE4A-D7649D789265}">
      <dgm:prSet/>
      <dgm:spPr/>
      <dgm:t>
        <a:bodyPr/>
        <a:lstStyle/>
        <a:p>
          <a:endParaRPr lang="hr-HR"/>
        </a:p>
      </dgm:t>
    </dgm:pt>
    <dgm:pt modelId="{6E247EF3-46B6-47A7-A6D2-90B02A932042}" type="pres">
      <dgm:prSet presAssocID="{C30B040D-4AB0-4916-BF2F-0768B845548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hr-HR"/>
        </a:p>
      </dgm:t>
    </dgm:pt>
    <dgm:pt modelId="{2FDCDA92-A352-444E-A61C-B2C17B0AA9B6}" type="pres">
      <dgm:prSet presAssocID="{C30B040D-4AB0-4916-BF2F-0768B8455481}" presName="Name1" presStyleCnt="0"/>
      <dgm:spPr/>
    </dgm:pt>
    <dgm:pt modelId="{0D33BE88-CDB6-4913-A440-F4604F55F001}" type="pres">
      <dgm:prSet presAssocID="{C30B040D-4AB0-4916-BF2F-0768B8455481}" presName="cycle" presStyleCnt="0"/>
      <dgm:spPr/>
    </dgm:pt>
    <dgm:pt modelId="{8130915E-EA06-4A29-836F-08756F8964AB}" type="pres">
      <dgm:prSet presAssocID="{C30B040D-4AB0-4916-BF2F-0768B8455481}" presName="srcNode" presStyleLbl="node1" presStyleIdx="0" presStyleCnt="3"/>
      <dgm:spPr/>
    </dgm:pt>
    <dgm:pt modelId="{5B2CA39B-4E2F-4E92-86AE-6649A2098350}" type="pres">
      <dgm:prSet presAssocID="{C30B040D-4AB0-4916-BF2F-0768B8455481}" presName="conn" presStyleLbl="parChTrans1D2" presStyleIdx="0" presStyleCnt="1"/>
      <dgm:spPr/>
      <dgm:t>
        <a:bodyPr/>
        <a:lstStyle/>
        <a:p>
          <a:endParaRPr lang="hr-HR"/>
        </a:p>
      </dgm:t>
    </dgm:pt>
    <dgm:pt modelId="{17F40C98-461E-4E8B-9C5F-5F8432DEF4FC}" type="pres">
      <dgm:prSet presAssocID="{C30B040D-4AB0-4916-BF2F-0768B8455481}" presName="extraNode" presStyleLbl="node1" presStyleIdx="0" presStyleCnt="3"/>
      <dgm:spPr/>
    </dgm:pt>
    <dgm:pt modelId="{76184080-8570-460E-9B5C-30028B83E879}" type="pres">
      <dgm:prSet presAssocID="{C30B040D-4AB0-4916-BF2F-0768B8455481}" presName="dstNode" presStyleLbl="node1" presStyleIdx="0" presStyleCnt="3"/>
      <dgm:spPr/>
    </dgm:pt>
    <dgm:pt modelId="{CDA48B58-4420-4ABF-8116-BF01D1D34774}" type="pres">
      <dgm:prSet presAssocID="{E937430B-F451-4881-87E0-9834EB13B7C9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47CE55F-661F-4C25-9BCB-202A62F321D4}" type="pres">
      <dgm:prSet presAssocID="{E937430B-F451-4881-87E0-9834EB13B7C9}" presName="accent_1" presStyleCnt="0"/>
      <dgm:spPr/>
    </dgm:pt>
    <dgm:pt modelId="{D2631EA9-F0F3-4CF0-9153-758AE4E10FF2}" type="pres">
      <dgm:prSet presAssocID="{E937430B-F451-4881-87E0-9834EB13B7C9}" presName="accentRepeatNode" presStyleLbl="solidFgAcc1" presStyleIdx="0" presStyleCnt="3" custLinFactNeighborX="6509" custLinFactNeighborY="-743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62CB8E0-E020-4517-9F2E-D0D5DA57B024}" type="pres">
      <dgm:prSet presAssocID="{BB623698-DEE3-497A-9FAA-D011653B2CA1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7221E67-C928-4DDA-A37E-83E847D72B12}" type="pres">
      <dgm:prSet presAssocID="{BB623698-DEE3-497A-9FAA-D011653B2CA1}" presName="accent_2" presStyleCnt="0"/>
      <dgm:spPr/>
    </dgm:pt>
    <dgm:pt modelId="{E64BDCC2-BA96-437B-9C9B-AAF5C04CD1E7}" type="pres">
      <dgm:prSet presAssocID="{BB623698-DEE3-497A-9FAA-D011653B2CA1}" presName="accentRepeatNode" presStyleLbl="solidFgAcc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68C68F2-4F39-4049-B1E1-CC1269A48AF6}" type="pres">
      <dgm:prSet presAssocID="{C3B33B0F-207B-4444-9303-30DB55953234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0330749-BC4B-4EB8-A04F-1526510EF473}" type="pres">
      <dgm:prSet presAssocID="{C3B33B0F-207B-4444-9303-30DB55953234}" presName="accent_3" presStyleCnt="0"/>
      <dgm:spPr/>
    </dgm:pt>
    <dgm:pt modelId="{090B0820-7F09-479B-A39C-EAEFAA3791F7}" type="pres">
      <dgm:prSet presAssocID="{C3B33B0F-207B-4444-9303-30DB55953234}" presName="accentRepeatNode" presStyleLbl="solidFgAcc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5ADBAEF7-BBD3-4FCB-BE4A-D7649D789265}" srcId="{C30B040D-4AB0-4916-BF2F-0768B8455481}" destId="{BB623698-DEE3-497A-9FAA-D011653B2CA1}" srcOrd="1" destOrd="0" parTransId="{D0066134-3C34-408B-B1C2-AFEAC0514BFF}" sibTransId="{2F377A07-4B00-4AC4-8CC6-9EB998217190}"/>
    <dgm:cxn modelId="{0232F947-4269-4190-A847-FF8D9B277D2D}" type="presOf" srcId="{7644468A-EDAE-4A9F-AF0E-5F90234C4200}" destId="{5B2CA39B-4E2F-4E92-86AE-6649A2098350}" srcOrd="0" destOrd="0" presId="urn:microsoft.com/office/officeart/2008/layout/VerticalCurvedList"/>
    <dgm:cxn modelId="{04922000-19FC-4F73-A263-18A51D56151F}" srcId="{C30B040D-4AB0-4916-BF2F-0768B8455481}" destId="{E937430B-F451-4881-87E0-9834EB13B7C9}" srcOrd="0" destOrd="0" parTransId="{B672C4A6-1A5A-49BB-9AF3-8F3BEA567D30}" sibTransId="{7644468A-EDAE-4A9F-AF0E-5F90234C4200}"/>
    <dgm:cxn modelId="{08C70DDC-EAFA-46B7-9BBA-44D9C068BB2D}" type="presOf" srcId="{C30B040D-4AB0-4916-BF2F-0768B8455481}" destId="{6E247EF3-46B6-47A7-A6D2-90B02A932042}" srcOrd="0" destOrd="0" presId="urn:microsoft.com/office/officeart/2008/layout/VerticalCurvedList"/>
    <dgm:cxn modelId="{38EF1474-DDB2-48A7-A56E-EB2D963B70F2}" type="presOf" srcId="{BB623698-DEE3-497A-9FAA-D011653B2CA1}" destId="{062CB8E0-E020-4517-9F2E-D0D5DA57B024}" srcOrd="0" destOrd="0" presId="urn:microsoft.com/office/officeart/2008/layout/VerticalCurvedList"/>
    <dgm:cxn modelId="{26448618-56A6-47AD-8C5E-97778016BC04}" type="presOf" srcId="{C3B33B0F-207B-4444-9303-30DB55953234}" destId="{368C68F2-4F39-4049-B1E1-CC1269A48AF6}" srcOrd="0" destOrd="0" presId="urn:microsoft.com/office/officeart/2008/layout/VerticalCurvedList"/>
    <dgm:cxn modelId="{09801FA5-C11A-4105-A9DD-D6E83DF42B6F}" srcId="{C30B040D-4AB0-4916-BF2F-0768B8455481}" destId="{C3B33B0F-207B-4444-9303-30DB55953234}" srcOrd="2" destOrd="0" parTransId="{54915C54-7E86-448C-BBDA-05D6DD1C6DCD}" sibTransId="{37CEBA0A-E8E3-454D-8B8A-B2CE9CDC5C26}"/>
    <dgm:cxn modelId="{9BFA1710-532E-48EA-BC04-431A91387E01}" type="presOf" srcId="{E937430B-F451-4881-87E0-9834EB13B7C9}" destId="{CDA48B58-4420-4ABF-8116-BF01D1D34774}" srcOrd="0" destOrd="0" presId="urn:microsoft.com/office/officeart/2008/layout/VerticalCurvedList"/>
    <dgm:cxn modelId="{3E5F5F82-BCBD-464B-9234-CDB1482DABC4}" type="presParOf" srcId="{6E247EF3-46B6-47A7-A6D2-90B02A932042}" destId="{2FDCDA92-A352-444E-A61C-B2C17B0AA9B6}" srcOrd="0" destOrd="0" presId="urn:microsoft.com/office/officeart/2008/layout/VerticalCurvedList"/>
    <dgm:cxn modelId="{6E5D185E-A3C9-4372-9CF9-3D280C3ABB46}" type="presParOf" srcId="{2FDCDA92-A352-444E-A61C-B2C17B0AA9B6}" destId="{0D33BE88-CDB6-4913-A440-F4604F55F001}" srcOrd="0" destOrd="0" presId="urn:microsoft.com/office/officeart/2008/layout/VerticalCurvedList"/>
    <dgm:cxn modelId="{FA92D2F6-EEAC-4614-82A3-4F14EAA358EE}" type="presParOf" srcId="{0D33BE88-CDB6-4913-A440-F4604F55F001}" destId="{8130915E-EA06-4A29-836F-08756F8964AB}" srcOrd="0" destOrd="0" presId="urn:microsoft.com/office/officeart/2008/layout/VerticalCurvedList"/>
    <dgm:cxn modelId="{F383DE25-B2C9-4DAA-8A21-3B161951FD16}" type="presParOf" srcId="{0D33BE88-CDB6-4913-A440-F4604F55F001}" destId="{5B2CA39B-4E2F-4E92-86AE-6649A2098350}" srcOrd="1" destOrd="0" presId="urn:microsoft.com/office/officeart/2008/layout/VerticalCurvedList"/>
    <dgm:cxn modelId="{12C089CA-9072-46C2-BA7D-9F5001674FFD}" type="presParOf" srcId="{0D33BE88-CDB6-4913-A440-F4604F55F001}" destId="{17F40C98-461E-4E8B-9C5F-5F8432DEF4FC}" srcOrd="2" destOrd="0" presId="urn:microsoft.com/office/officeart/2008/layout/VerticalCurvedList"/>
    <dgm:cxn modelId="{38363591-027B-4BAA-A053-1ACAB4D37FD5}" type="presParOf" srcId="{0D33BE88-CDB6-4913-A440-F4604F55F001}" destId="{76184080-8570-460E-9B5C-30028B83E879}" srcOrd="3" destOrd="0" presId="urn:microsoft.com/office/officeart/2008/layout/VerticalCurvedList"/>
    <dgm:cxn modelId="{B3E87E7A-6D09-4E28-B378-5D1095D7BB8F}" type="presParOf" srcId="{2FDCDA92-A352-444E-A61C-B2C17B0AA9B6}" destId="{CDA48B58-4420-4ABF-8116-BF01D1D34774}" srcOrd="1" destOrd="0" presId="urn:microsoft.com/office/officeart/2008/layout/VerticalCurvedList"/>
    <dgm:cxn modelId="{67B930CB-F779-43C8-9660-DDEE74F22652}" type="presParOf" srcId="{2FDCDA92-A352-444E-A61C-B2C17B0AA9B6}" destId="{C47CE55F-661F-4C25-9BCB-202A62F321D4}" srcOrd="2" destOrd="0" presId="urn:microsoft.com/office/officeart/2008/layout/VerticalCurvedList"/>
    <dgm:cxn modelId="{7D9548CC-B05E-4633-8697-36923A48E6FE}" type="presParOf" srcId="{C47CE55F-661F-4C25-9BCB-202A62F321D4}" destId="{D2631EA9-F0F3-4CF0-9153-758AE4E10FF2}" srcOrd="0" destOrd="0" presId="urn:microsoft.com/office/officeart/2008/layout/VerticalCurvedList"/>
    <dgm:cxn modelId="{50264031-11B8-490C-86DF-179B3152C51E}" type="presParOf" srcId="{2FDCDA92-A352-444E-A61C-B2C17B0AA9B6}" destId="{062CB8E0-E020-4517-9F2E-D0D5DA57B024}" srcOrd="3" destOrd="0" presId="urn:microsoft.com/office/officeart/2008/layout/VerticalCurvedList"/>
    <dgm:cxn modelId="{36BBFB1A-4A1A-48A4-86BD-6B0799E431A1}" type="presParOf" srcId="{2FDCDA92-A352-444E-A61C-B2C17B0AA9B6}" destId="{57221E67-C928-4DDA-A37E-83E847D72B12}" srcOrd="4" destOrd="0" presId="urn:microsoft.com/office/officeart/2008/layout/VerticalCurvedList"/>
    <dgm:cxn modelId="{3010BE72-18F7-4342-8A8F-E7536850A3F2}" type="presParOf" srcId="{57221E67-C928-4DDA-A37E-83E847D72B12}" destId="{E64BDCC2-BA96-437B-9C9B-AAF5C04CD1E7}" srcOrd="0" destOrd="0" presId="urn:microsoft.com/office/officeart/2008/layout/VerticalCurvedList"/>
    <dgm:cxn modelId="{F272ADC3-7E63-41FD-B13F-E553921CF450}" type="presParOf" srcId="{2FDCDA92-A352-444E-A61C-B2C17B0AA9B6}" destId="{368C68F2-4F39-4049-B1E1-CC1269A48AF6}" srcOrd="5" destOrd="0" presId="urn:microsoft.com/office/officeart/2008/layout/VerticalCurvedList"/>
    <dgm:cxn modelId="{E763749E-8AA4-4FFE-A7B0-684AC473D3CD}" type="presParOf" srcId="{2FDCDA92-A352-444E-A61C-B2C17B0AA9B6}" destId="{90330749-BC4B-4EB8-A04F-1526510EF473}" srcOrd="6" destOrd="0" presId="urn:microsoft.com/office/officeart/2008/layout/VerticalCurvedList"/>
    <dgm:cxn modelId="{42427AF9-6A20-40FF-B3E1-A74E8F5E46AF}" type="presParOf" srcId="{90330749-BC4B-4EB8-A04F-1526510EF473}" destId="{090B0820-7F09-479B-A39C-EAEFAA3791F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2CA39B-4E2F-4E92-86AE-6649A2098350}">
      <dsp:nvSpPr>
        <dsp:cNvPr id="0" name=""/>
        <dsp:cNvSpPr/>
      </dsp:nvSpPr>
      <dsp:spPr>
        <a:xfrm>
          <a:off x="-5357784" y="-820540"/>
          <a:ext cx="6380272" cy="6380272"/>
        </a:xfrm>
        <a:prstGeom prst="blockArc">
          <a:avLst>
            <a:gd name="adj1" fmla="val 18900000"/>
            <a:gd name="adj2" fmla="val 2700000"/>
            <a:gd name="adj3" fmla="val 339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A48B58-4420-4ABF-8116-BF01D1D34774}">
      <dsp:nvSpPr>
        <dsp:cNvPr id="0" name=""/>
        <dsp:cNvSpPr/>
      </dsp:nvSpPr>
      <dsp:spPr>
        <a:xfrm>
          <a:off x="657799" y="473919"/>
          <a:ext cx="7404799" cy="947838"/>
        </a:xfrm>
        <a:prstGeom prst="rect">
          <a:avLst/>
        </a:prstGeom>
        <a:solidFill>
          <a:schemeClr val="accent1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2347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 smtClean="0">
              <a:solidFill>
                <a:schemeClr val="tx1"/>
              </a:solidFill>
            </a:rPr>
            <a:t>Navedi tri podatka koja si jako dobro zapamtio i razumiješ ih.</a:t>
          </a:r>
          <a:endParaRPr lang="hr-HR" sz="2800" kern="1200" dirty="0">
            <a:solidFill>
              <a:schemeClr val="tx1"/>
            </a:solidFill>
          </a:endParaRPr>
        </a:p>
      </dsp:txBody>
      <dsp:txXfrm>
        <a:off x="657799" y="473919"/>
        <a:ext cx="7404799" cy="947838"/>
      </dsp:txXfrm>
    </dsp:sp>
    <dsp:sp modelId="{D2631EA9-F0F3-4CF0-9153-758AE4E10FF2}">
      <dsp:nvSpPr>
        <dsp:cNvPr id="0" name=""/>
        <dsp:cNvSpPr/>
      </dsp:nvSpPr>
      <dsp:spPr>
        <a:xfrm>
          <a:off x="142519" y="267302"/>
          <a:ext cx="1184797" cy="118479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2CB8E0-E020-4517-9F2E-D0D5DA57B024}">
      <dsp:nvSpPr>
        <dsp:cNvPr id="0" name=""/>
        <dsp:cNvSpPr/>
      </dsp:nvSpPr>
      <dsp:spPr>
        <a:xfrm>
          <a:off x="1002338" y="1895676"/>
          <a:ext cx="7060260" cy="9478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2347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 smtClean="0">
              <a:solidFill>
                <a:schemeClr val="tx1"/>
              </a:solidFill>
            </a:rPr>
            <a:t>Navedi dva podatka za koja trebaš dodatna pojašnjenja.</a:t>
          </a:r>
          <a:endParaRPr lang="hr-HR" sz="2800" kern="1200" dirty="0">
            <a:solidFill>
              <a:schemeClr val="tx1"/>
            </a:solidFill>
          </a:endParaRPr>
        </a:p>
      </dsp:txBody>
      <dsp:txXfrm>
        <a:off x="1002338" y="1895676"/>
        <a:ext cx="7060260" cy="947838"/>
      </dsp:txXfrm>
    </dsp:sp>
    <dsp:sp modelId="{E64BDCC2-BA96-437B-9C9B-AAF5C04CD1E7}">
      <dsp:nvSpPr>
        <dsp:cNvPr id="0" name=""/>
        <dsp:cNvSpPr/>
      </dsp:nvSpPr>
      <dsp:spPr>
        <a:xfrm>
          <a:off x="409940" y="1777196"/>
          <a:ext cx="1184797" cy="118479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8C68F2-4F39-4049-B1E1-CC1269A48AF6}">
      <dsp:nvSpPr>
        <dsp:cNvPr id="0" name=""/>
        <dsp:cNvSpPr/>
      </dsp:nvSpPr>
      <dsp:spPr>
        <a:xfrm>
          <a:off x="657799" y="3317433"/>
          <a:ext cx="7404799" cy="9478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2347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 smtClean="0">
              <a:solidFill>
                <a:schemeClr val="tx1"/>
              </a:solidFill>
            </a:rPr>
            <a:t>Navedi jedan podatak koji ti uopće nije jasan.</a:t>
          </a:r>
          <a:r>
            <a:rPr lang="hr-HR" sz="2800" kern="1200" dirty="0" smtClean="0"/>
            <a:t> </a:t>
          </a:r>
          <a:endParaRPr lang="hr-HR" sz="2800" kern="1200" dirty="0"/>
        </a:p>
      </dsp:txBody>
      <dsp:txXfrm>
        <a:off x="657799" y="3317433"/>
        <a:ext cx="7404799" cy="947838"/>
      </dsp:txXfrm>
    </dsp:sp>
    <dsp:sp modelId="{090B0820-7F09-479B-A39C-EAEFAA3791F7}">
      <dsp:nvSpPr>
        <dsp:cNvPr id="0" name=""/>
        <dsp:cNvSpPr/>
      </dsp:nvSpPr>
      <dsp:spPr>
        <a:xfrm>
          <a:off x="65400" y="3198953"/>
          <a:ext cx="1184797" cy="118479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41.88482" units="1/cm"/>
          <inkml:channelProperty channel="Y" name="resolution" value="42.05608" units="1/cm"/>
          <inkml:channelProperty channel="T" name="resolution" value="1" units="1/dev"/>
        </inkml:channelProperties>
      </inkml:inkSource>
      <inkml:timestamp xml:id="ts0" timeString="2020-07-24T17:27:00.412"/>
    </inkml:context>
    <inkml:brush xml:id="br0">
      <inkml:brushProperty name="width" value="0.07938" units="cm"/>
      <inkml:brushProperty name="height" value="0.07938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0163822-5816-4945-93BF-6C4C47497FD7}" emma:medium="tactile" emma:mode="ink">
          <msink:context xmlns:msink="http://schemas.microsoft.com/ink/2010/main" type="writingRegion" rotatedBoundingBox="3724,12371 3693,9887 4584,9876 4615,12360"/>
        </emma:interpretation>
      </emma:emma>
    </inkml:annotationXML>
    <inkml:traceGroup>
      <inkml:annotationXML>
        <emma:emma xmlns:emma="http://www.w3.org/2003/04/emma" version="1.0">
          <emma:interpretation id="{8ECF3A43-798C-4A2F-ADBD-ADB5527D0172}" emma:medium="tactile" emma:mode="ink">
            <msink:context xmlns:msink="http://schemas.microsoft.com/ink/2010/main" type="paragraph" rotatedBoundingBox="3724,12371 3693,9887 4584,9876 4615,123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DF60821-6B5B-4CF9-817B-B6CB2EE8A789}" emma:medium="tactile" emma:mode="ink">
              <msink:context xmlns:msink="http://schemas.microsoft.com/ink/2010/main" type="line" rotatedBoundingBox="3724,12371 3693,9887 4584,9876 4615,12360"/>
            </emma:interpretation>
          </emma:emma>
        </inkml:annotationXML>
        <inkml:traceGroup>
          <inkml:annotationXML>
            <emma:emma xmlns:emma="http://www.w3.org/2003/04/emma" version="1.0">
              <emma:interpretation id="{6C3864E2-538A-4441-B7DE-1A4D76D102E6}" emma:medium="tactile" emma:mode="ink">
                <msink:context xmlns:msink="http://schemas.microsoft.com/ink/2010/main" type="inkWord" rotatedBoundingBox="3767,12370 3758,11598 4583,11588 4593,12360"/>
              </emma:interpretation>
              <emma:one-of disjunction-type="recognition" id="oneOf0">
                <emma:interpretation id="interp0" emma:lang="" emma:confidence="0">
                  <emma:literal>o</emma:literal>
                </emma:interpretation>
                <emma:interpretation id="interp1" emma:lang="" emma:confidence="0">
                  <emma:literal>0</emma:literal>
                </emma:interpretation>
                <emma:interpretation id="interp2" emma:lang="" emma:confidence="0">
                  <emma:literal>O</emma:literal>
                </emma:interpretation>
                <emma:interpretation id="interp3" emma:lang="" emma:confidence="0">
                  <emma:literal>°</emma:literal>
                </emma:interpretation>
                <emma:interpretation id="interp4" emma:lang="" emma:confidence="0">
                  <emma:literal>.</emma:literal>
                </emma:interpretation>
              </emma:one-of>
            </emma:emma>
          </inkml:annotationXML>
          <inkml:trace contextRef="#ctx0" brushRef="#br0">62 2126 0,'0'-30'78,"0"-1"-62,0 0 15,0 1-16,0-1 32,0 1-31,0-1 0,0 0-1,30 31 16,-30-30-15,0-1 15,0 1 16,31 30 0,-31-31-47,30 31 31,1-31 63,0 31-63,-1 0 16,1 0-31,-1 0 31,1 0-32,0 0 79,-1 0-78,1 0 15,-1 0 31,1 0-30,-31 31-1,31-31-15,-1 0 15,-30 31-16,31-31 17,-1 0-1,-30 30-15,0 1-1,31-31 1,0 30 62,-1-30-47,1 0 0,-31 31 1,30-31 30,-30 31-46,0-1 15,31-30-15,-31 31-1,0-1 63,0 1 16,0 0-47,31-31-47,-31 30 16,0 1-1,30-31 17,-30 30-1,0 1 31,0 0-15,31-31 31,-31 30-62,0 1 31,0-1 0,0 1 31,0 0 312,-31-31-343,31 30-47,-30-30 16,-1 0 0,31 31-1,-31-31 1,31 30-1,-30-30 32,-1 0-15,1 0-17,-1 0 16,0 0 32,1 0-32,-1 0-15,1 0-1,-1 0 1,0 0 0,1 0 62,-1 0-63,1 0 17,-1 0 15,0 0-32,1 0 32,-1 0 62,31-30-77,-30 30-1,30-31-31,-31 31 31,31-30-15,0-1 15,0 0 47,-31 31 94,31-30-94,-30 30 16,30-31-94,0 1 62,0-1 17,-31 31 14,31-31-77,-30 31 46,30-30 626,0-1-563,0 1-109,0-1 46</inkml:trace>
        </inkml:traceGroup>
        <inkml:traceGroup>
          <inkml:annotationXML>
            <emma:emma xmlns:emma="http://www.w3.org/2003/04/emma" version="1.0">
              <emma:interpretation id="{79F9F02D-6B06-4B3E-82A2-B0D3569A9EBA}" emma:medium="tactile" emma:mode="ink">
                <msink:context xmlns:msink="http://schemas.microsoft.com/ink/2010/main" type="inkWord" rotatedBoundingBox="3705,10838 3693,9887 4584,9876 4596,10827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10350.1922">62 290 0,'0'-31'15,"0"1"142,30-1-142,-30 1 16,31-1 1,-31 0-17,30 31-15,1 0 16,-31-30 0,0-1 15,31 31-16,-1-30 157,1 30-140,-1 0-32,1 0 15,0 0 1,-1 0 15,1 0-31,-1 0 16,1 0 46,0 0-15,-1 0-31,1 0-1,-1 0 32,1 0-16,0 0-15,-31 30 15,30 1-15,1-31 15,-31 30-15,0 1 31,30-31-47,1 0 15,-31 31 1,0-1 31,31-30-32,-31 31 1,0-1 15,30 1-15,-30 0 31,0-1-32,0 1 17,0-1 30,31 1-31,-31 0-15,0-1 31,0 1 0,0-1 0,0 1-47,0 0 78,0-1-47,0 1 16,0-1-31,0 1 15,0 0-16,-31-1 95,31 1-95,-30-31 1,-1 0 62,31 30-62,-31-30-1,1 0 17,-1 0-17,1 31-15,-1-31 16,0 0 0,1 0 15,30 31-31,-31-31 15,1 30 1,-1-30 0,0 0 31,1 0-32,-1 0 32,1 0 47,30-30-79,-31 30-15,31-31 16,-31 31 0,31-31 31,-30 31-16,30-30 16,-31 30-32,1 0 63,-1 0-78,0-31 32,1 31-1,-1 0-15,31-30 15,-30 30 0,30-31 16,-31 31 31,31-31-31,0 1-16,-31 30-15,31-31 62,0 1-62,0-1 124,0 0-46,0 1-32,0-1 95,0 1-110,0-1-16,31 0 31,-31 1 141,0-1-156,0 1 141,0-1-173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emf"/><Relationship Id="rId4" Type="http://schemas.openxmlformats.org/officeDocument/2006/relationships/customXml" Target="../ink/ink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Prva i Druga industrijska revolucija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7. razred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8465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440654" y="407623"/>
            <a:ext cx="5321147" cy="936435"/>
          </a:xfrm>
        </p:spPr>
        <p:txBody>
          <a:bodyPr/>
          <a:lstStyle/>
          <a:p>
            <a:r>
              <a:rPr lang="hr-HR" dirty="0"/>
              <a:t>Izumitelji i njihovi izumi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472594" y="1472446"/>
            <a:ext cx="4607188" cy="576262"/>
          </a:xfrm>
        </p:spPr>
        <p:txBody>
          <a:bodyPr/>
          <a:lstStyle/>
          <a:p>
            <a:r>
              <a:rPr lang="hr-HR" dirty="0" smtClean="0"/>
              <a:t>THOMAS ALVA EDISON</a:t>
            </a:r>
            <a:endParaRPr lang="hr-HR" dirty="0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712" y="2177096"/>
            <a:ext cx="5578201" cy="3117773"/>
          </a:xfrm>
        </p:spPr>
      </p:pic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7960140" y="1472446"/>
            <a:ext cx="2252497" cy="576262"/>
          </a:xfrm>
        </p:spPr>
        <p:txBody>
          <a:bodyPr/>
          <a:lstStyle/>
          <a:p>
            <a:r>
              <a:rPr lang="hr-HR" dirty="0" smtClean="0"/>
              <a:t>ŽARULJA</a:t>
            </a:r>
            <a:endParaRPr lang="hr-HR" dirty="0"/>
          </a:p>
        </p:txBody>
      </p:sp>
      <p:pic>
        <p:nvPicPr>
          <p:cNvPr id="8" name="Rezervirano mjesto sadržaja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140" y="2192357"/>
            <a:ext cx="2671647" cy="3888369"/>
          </a:xfrm>
        </p:spPr>
      </p:pic>
      <p:sp>
        <p:nvSpPr>
          <p:cNvPr id="9" name="TekstniOkvir 8"/>
          <p:cNvSpPr txBox="1"/>
          <p:nvPr/>
        </p:nvSpPr>
        <p:spPr>
          <a:xfrm>
            <a:off x="1549712" y="5481576"/>
            <a:ext cx="5578201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hr-HR" b="1" dirty="0" smtClean="0"/>
              <a:t>Za one koji žele znati više. </a:t>
            </a:r>
            <a:r>
              <a:rPr lang="hr-HR" dirty="0" smtClean="0"/>
              <a:t>Istraži na internetu o Teslinim i Edisonovim izumima.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7147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08834" y="201058"/>
            <a:ext cx="5398265" cy="779443"/>
          </a:xfrm>
        </p:spPr>
        <p:txBody>
          <a:bodyPr/>
          <a:lstStyle/>
          <a:p>
            <a:r>
              <a:rPr lang="hr-HR" dirty="0"/>
              <a:t>Izumitelji i njihovi izumi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484311" y="1297828"/>
            <a:ext cx="4607188" cy="1147917"/>
          </a:xfrm>
        </p:spPr>
        <p:txBody>
          <a:bodyPr/>
          <a:lstStyle/>
          <a:p>
            <a:r>
              <a:rPr lang="hr-HR" sz="2400" dirty="0" smtClean="0"/>
              <a:t>MOTOR S UNUTARNJIM IZGARANJEM dovodi do razvoja naftne industrije.</a:t>
            </a:r>
            <a:endParaRPr lang="hr-HR" sz="2400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607967" y="1784733"/>
            <a:ext cx="5158047" cy="1035584"/>
          </a:xfrm>
        </p:spPr>
        <p:txBody>
          <a:bodyPr/>
          <a:lstStyle/>
          <a:p>
            <a:r>
              <a:rPr lang="hr-HR" sz="2400" dirty="0"/>
              <a:t>Motor je potaknuo proizvodnju prvih automobila i aviona.</a:t>
            </a:r>
          </a:p>
          <a:p>
            <a:endParaRPr lang="hr-HR" dirty="0"/>
          </a:p>
        </p:txBody>
      </p:sp>
      <p:pic>
        <p:nvPicPr>
          <p:cNvPr id="8" name="Rezervirano mjesto sadržaja 7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332" y="2619852"/>
            <a:ext cx="4111060" cy="2970883"/>
          </a:xfrm>
        </p:spPr>
      </p:pic>
      <p:pic>
        <p:nvPicPr>
          <p:cNvPr id="7" name="Rezervirano mjesto sadržaja 6" descr="Slika na kojoj se prikazuje bicikl&#10;&#10;Opis je automatski generiran">
            <a:extLst>
              <a:ext uri="{FF2B5EF4-FFF2-40B4-BE49-F238E27FC236}">
                <a16:creationId xmlns:a16="http://schemas.microsoft.com/office/drawing/2014/main" id="{8F1B3FA3-AF34-4F15-B9AF-501A6F59DEE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11" y="2763072"/>
            <a:ext cx="4145851" cy="28276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kstniOkvir 8"/>
          <p:cNvSpPr txBox="1"/>
          <p:nvPr/>
        </p:nvSpPr>
        <p:spPr>
          <a:xfrm>
            <a:off x="2093205" y="5883007"/>
            <a:ext cx="3536957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hr-HR" dirty="0" smtClean="0"/>
              <a:t>Prvi automobil izradio je 1886. godine CARL BENZ.</a:t>
            </a:r>
            <a:endParaRPr lang="hr-HR" dirty="0"/>
          </a:p>
        </p:txBody>
      </p:sp>
      <p:sp>
        <p:nvSpPr>
          <p:cNvPr id="10" name="TekstniOkvir 9"/>
          <p:cNvSpPr txBox="1"/>
          <p:nvPr/>
        </p:nvSpPr>
        <p:spPr>
          <a:xfrm>
            <a:off x="6709332" y="5908062"/>
            <a:ext cx="4111060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hr-HR" dirty="0" smtClean="0"/>
              <a:t>Prvi zrakoplov izradili su 1903. godine braća WRIGHT.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1091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16088" y="242371"/>
            <a:ext cx="9099932" cy="870333"/>
          </a:xfrm>
        </p:spPr>
        <p:txBody>
          <a:bodyPr/>
          <a:lstStyle/>
          <a:p>
            <a:r>
              <a:rPr lang="hr-HR" dirty="0" smtClean="0"/>
              <a:t>Žena među izumiteljima i istraživačima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583879" y="1385964"/>
            <a:ext cx="4895056" cy="576262"/>
          </a:xfrm>
        </p:spPr>
        <p:txBody>
          <a:bodyPr/>
          <a:lstStyle/>
          <a:p>
            <a:r>
              <a:rPr lang="hr-HR" dirty="0" smtClean="0"/>
              <a:t>MARIA SKLODOWSKA-CURIE</a:t>
            </a:r>
            <a:endParaRPr lang="hr-HR" dirty="0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801" y="2235486"/>
            <a:ext cx="5329212" cy="3438201"/>
          </a:xfrm>
        </p:spPr>
      </p:pic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7107782" y="4691348"/>
            <a:ext cx="4622537" cy="1046602"/>
          </a:xfrm>
          <a:solidFill>
            <a:schemeClr val="accent1"/>
          </a:solidFill>
        </p:spPr>
        <p:txBody>
          <a:bodyPr/>
          <a:lstStyle/>
          <a:p>
            <a:r>
              <a:rPr lang="hr-HR" sz="2000" b="1" dirty="0" smtClean="0">
                <a:solidFill>
                  <a:schemeClr val="tx1"/>
                </a:solidFill>
              </a:rPr>
              <a:t>Razmisli.</a:t>
            </a:r>
            <a:r>
              <a:rPr lang="hr-HR" sz="2000" dirty="0" smtClean="0">
                <a:solidFill>
                  <a:schemeClr val="tx1"/>
                </a:solidFill>
              </a:rPr>
              <a:t> Bavi li se veći broj žena na kraju 19. i početkom 20. stoljeća znanošću i istraživanjima? Što zaključuješ?</a:t>
            </a:r>
            <a:endParaRPr lang="hr-HR" sz="2000" dirty="0">
              <a:solidFill>
                <a:schemeClr val="tx1"/>
              </a:solidFill>
            </a:endParaRP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971523" y="2235486"/>
            <a:ext cx="4895056" cy="2455862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Maria </a:t>
            </a:r>
            <a:r>
              <a:rPr lang="hr-HR" dirty="0" err="1" smtClean="0"/>
              <a:t>Sklodowska</a:t>
            </a:r>
            <a:r>
              <a:rPr lang="hr-HR" dirty="0" smtClean="0"/>
              <a:t>-Curie rođena je u Poljskoj. </a:t>
            </a:r>
          </a:p>
          <a:p>
            <a:r>
              <a:rPr lang="hr-HR" dirty="0" smtClean="0"/>
              <a:t>Do kraja života živjela je u Francuskoj.</a:t>
            </a:r>
          </a:p>
          <a:p>
            <a:r>
              <a:rPr lang="hr-HR" dirty="0" smtClean="0"/>
              <a:t>Posvetila se istraživanju radioaktivnosti.</a:t>
            </a:r>
          </a:p>
          <a:p>
            <a:r>
              <a:rPr lang="hr-HR" dirty="0" smtClean="0"/>
              <a:t>Otkrila je 2 nova kemijska elementa: radij i </a:t>
            </a:r>
            <a:r>
              <a:rPr lang="hr-HR" dirty="0" err="1" smtClean="0"/>
              <a:t>polonij</a:t>
            </a:r>
            <a:r>
              <a:rPr lang="hr-HR" dirty="0" smtClean="0"/>
              <a:t>. </a:t>
            </a:r>
          </a:p>
          <a:p>
            <a:r>
              <a:rPr lang="hr-HR" dirty="0" smtClean="0"/>
              <a:t>Dobitnica je dviju Nobelovih nagrada za fiziku i kemiju.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3579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71639" y="465464"/>
            <a:ext cx="5783856" cy="834528"/>
          </a:xfrm>
        </p:spPr>
        <p:txBody>
          <a:bodyPr>
            <a:normAutofit/>
          </a:bodyPr>
          <a:lstStyle/>
          <a:p>
            <a:r>
              <a:rPr lang="hr-HR" sz="3600" dirty="0"/>
              <a:t>I</a:t>
            </a:r>
            <a:r>
              <a:rPr lang="hr-HR" sz="3600" dirty="0" smtClean="0"/>
              <a:t>zumitelj Slavoljub Penk</a:t>
            </a:r>
            <a:r>
              <a:rPr lang="hr-HR" dirty="0" smtClean="0"/>
              <a:t>ala</a:t>
            </a:r>
            <a:endParaRPr lang="hr-HR" dirty="0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942" y="1443211"/>
            <a:ext cx="2331966" cy="4535450"/>
          </a:xfrm>
        </p:spPr>
      </p:pic>
      <p:sp>
        <p:nvSpPr>
          <p:cNvPr id="9" name="Rezervirano mjesto sadržaja 8"/>
          <p:cNvSpPr>
            <a:spLocks noGrp="1"/>
          </p:cNvSpPr>
          <p:nvPr>
            <p:ph sz="quarter" idx="4"/>
          </p:nvPr>
        </p:nvSpPr>
        <p:spPr>
          <a:xfrm>
            <a:off x="6317811" y="1867968"/>
            <a:ext cx="4895056" cy="2455862"/>
          </a:xfrm>
        </p:spPr>
        <p:txBody>
          <a:bodyPr/>
          <a:lstStyle/>
          <a:p>
            <a:r>
              <a:rPr lang="hr-HR" dirty="0" smtClean="0"/>
              <a:t>Slavoljub Penkala bio je hrvatski inženjer kemije i izumitelj.</a:t>
            </a:r>
          </a:p>
          <a:p>
            <a:r>
              <a:rPr lang="hr-HR" dirty="0" smtClean="0"/>
              <a:t>Izumio je:</a:t>
            </a:r>
          </a:p>
          <a:p>
            <a:pPr>
              <a:buFontTx/>
              <a:buChar char="-"/>
            </a:pPr>
            <a:r>
              <a:rPr lang="hr-HR" dirty="0" smtClean="0"/>
              <a:t>mehaničku olovku (penkala)</a:t>
            </a:r>
          </a:p>
          <a:p>
            <a:pPr>
              <a:buFontTx/>
              <a:buChar char="-"/>
            </a:pPr>
            <a:r>
              <a:rPr lang="hr-HR" dirty="0" smtClean="0"/>
              <a:t>termos-bocu</a:t>
            </a:r>
          </a:p>
          <a:p>
            <a:pPr>
              <a:buFontTx/>
              <a:buChar char="-"/>
            </a:pPr>
            <a:r>
              <a:rPr lang="hr-HR" dirty="0" smtClean="0"/>
              <a:t>deterdžent za pranje rublja itd.</a:t>
            </a:r>
            <a:endParaRPr lang="hr-HR" dirty="0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595" y="1443210"/>
            <a:ext cx="1652529" cy="4535450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811" y="4515702"/>
            <a:ext cx="4489736" cy="122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41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 idx="4294967295"/>
          </p:nvPr>
        </p:nvSpPr>
        <p:spPr>
          <a:xfrm>
            <a:off x="4428780" y="396606"/>
            <a:ext cx="4549967" cy="815249"/>
          </a:xfrm>
        </p:spPr>
        <p:txBody>
          <a:bodyPr>
            <a:normAutofit/>
          </a:bodyPr>
          <a:lstStyle/>
          <a:p>
            <a:r>
              <a:rPr lang="hr-HR" sz="3600" dirty="0" smtClean="0"/>
              <a:t>Izlazna kartica</a:t>
            </a:r>
            <a:endParaRPr lang="hr-HR" sz="3600" dirty="0"/>
          </a:p>
        </p:txBody>
      </p:sp>
      <p:graphicFrame>
        <p:nvGraphicFramePr>
          <p:cNvPr id="11" name="Dijagram 10"/>
          <p:cNvGraphicFramePr/>
          <p:nvPr>
            <p:extLst>
              <p:ext uri="{D42A27DB-BD31-4B8C-83A1-F6EECF244321}">
                <p14:modId xmlns:p14="http://schemas.microsoft.com/office/powerpoint/2010/main" val="1400970930"/>
              </p:ext>
            </p:extLst>
          </p:nvPr>
        </p:nvGraphicFramePr>
        <p:xfrm>
          <a:off x="2032000" y="1399142"/>
          <a:ext cx="8128000" cy="4739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956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85332" y="556815"/>
            <a:ext cx="7447403" cy="757409"/>
          </a:xfrm>
        </p:spPr>
        <p:txBody>
          <a:bodyPr/>
          <a:lstStyle/>
          <a:p>
            <a:r>
              <a:rPr lang="hr-HR" sz="3600" dirty="0" smtClean="0"/>
              <a:t>Ponavljanje – </a:t>
            </a:r>
            <a:r>
              <a:rPr lang="hr-HR" sz="3600" smtClean="0"/>
              <a:t>dopuni </a:t>
            </a:r>
            <a:r>
              <a:rPr lang="hr-HR" sz="3600" smtClean="0"/>
              <a:t>rečeni</a:t>
            </a:r>
            <a:r>
              <a:rPr lang="hr-HR" smtClean="0"/>
              <a:t>ce.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484311" y="1608464"/>
            <a:ext cx="4895055" cy="4483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 smtClean="0"/>
              <a:t>1. Prva industrijska revolucija započinje upotrebom …. </a:t>
            </a:r>
          </a:p>
          <a:p>
            <a:pPr marL="0" indent="0">
              <a:buNone/>
            </a:pPr>
            <a:r>
              <a:rPr lang="hr-HR" dirty="0" smtClean="0"/>
              <a:t>2. Parni stroj usavršio je ….</a:t>
            </a:r>
          </a:p>
          <a:p>
            <a:pPr marL="0" indent="0">
              <a:buNone/>
            </a:pPr>
            <a:r>
              <a:rPr lang="hr-HR" dirty="0" smtClean="0"/>
              <a:t>3. Robert </a:t>
            </a:r>
            <a:r>
              <a:rPr lang="hr-HR" dirty="0" err="1" smtClean="0"/>
              <a:t>Fulton</a:t>
            </a:r>
            <a:r>
              <a:rPr lang="hr-HR" dirty="0" smtClean="0"/>
              <a:t> izgradio je prvi ... </a:t>
            </a:r>
          </a:p>
          <a:p>
            <a:pPr marL="0" indent="0">
              <a:buNone/>
            </a:pPr>
            <a:r>
              <a:rPr lang="hr-HR" dirty="0" smtClean="0"/>
              <a:t>4. George </a:t>
            </a:r>
            <a:r>
              <a:rPr lang="hr-HR" dirty="0" err="1" smtClean="0"/>
              <a:t>Stephenson</a:t>
            </a:r>
            <a:r>
              <a:rPr lang="hr-HR" dirty="0" smtClean="0"/>
              <a:t> izgradio je... </a:t>
            </a:r>
          </a:p>
          <a:p>
            <a:pPr marL="0" indent="0">
              <a:buNone/>
            </a:pPr>
            <a:r>
              <a:rPr lang="hr-HR" dirty="0" smtClean="0"/>
              <a:t>5. Druga industrijska revolucija započinje upotrebom …. </a:t>
            </a:r>
          </a:p>
          <a:p>
            <a:pPr marL="0" indent="0">
              <a:buNone/>
            </a:pPr>
            <a:r>
              <a:rPr lang="hr-HR" dirty="0" smtClean="0"/>
              <a:t>6. Nikola Tesla izumio je ….</a:t>
            </a:r>
          </a:p>
          <a:p>
            <a:pPr marL="0" indent="0">
              <a:buNone/>
            </a:pPr>
            <a:r>
              <a:rPr lang="hr-HR" dirty="0" smtClean="0"/>
              <a:t>7. Thomas Alva Edison izumio je ….</a:t>
            </a:r>
            <a:endParaRPr lang="hr-HR" dirty="0"/>
          </a:p>
          <a:p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607967" y="1608463"/>
            <a:ext cx="4895056" cy="47482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 smtClean="0"/>
              <a:t>6. motor </a:t>
            </a:r>
            <a:r>
              <a:rPr lang="hr-HR" dirty="0"/>
              <a:t>za izmjeničnu </a:t>
            </a:r>
            <a:r>
              <a:rPr lang="hr-HR" dirty="0" smtClean="0"/>
              <a:t>struju.</a:t>
            </a:r>
          </a:p>
          <a:p>
            <a:pPr marL="0" indent="0">
              <a:buNone/>
            </a:pPr>
            <a:r>
              <a:rPr lang="hr-HR" dirty="0" smtClean="0"/>
              <a:t>5. nafte </a:t>
            </a:r>
            <a:r>
              <a:rPr lang="hr-HR" dirty="0"/>
              <a:t>i električne energije. </a:t>
            </a: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1. parnog </a:t>
            </a:r>
            <a:r>
              <a:rPr lang="hr-HR" dirty="0"/>
              <a:t>stroja</a:t>
            </a:r>
            <a:r>
              <a:rPr lang="hr-HR" dirty="0" smtClean="0"/>
              <a:t>.</a:t>
            </a:r>
          </a:p>
          <a:p>
            <a:pPr marL="0" indent="0">
              <a:buNone/>
            </a:pPr>
            <a:r>
              <a:rPr lang="hr-HR" dirty="0" smtClean="0"/>
              <a:t>2. James Watt</a:t>
            </a:r>
          </a:p>
          <a:p>
            <a:pPr marL="0" indent="0">
              <a:buNone/>
            </a:pPr>
            <a:r>
              <a:rPr lang="hr-HR" dirty="0" smtClean="0"/>
              <a:t>7. žarulju.</a:t>
            </a:r>
          </a:p>
          <a:p>
            <a:pPr marL="0" indent="0">
              <a:buNone/>
            </a:pPr>
            <a:r>
              <a:rPr lang="hr-HR" dirty="0" smtClean="0"/>
              <a:t>4. parnu lokomotivu.</a:t>
            </a:r>
          </a:p>
          <a:p>
            <a:pPr marL="0" indent="0">
              <a:buNone/>
            </a:pPr>
            <a:r>
              <a:rPr lang="hr-HR" dirty="0" smtClean="0"/>
              <a:t>3. parobrod</a:t>
            </a:r>
            <a:r>
              <a:rPr lang="hr-HR" dirty="0"/>
              <a:t>. </a:t>
            </a:r>
          </a:p>
          <a:p>
            <a:endParaRPr lang="hr-HR" dirty="0" smtClean="0"/>
          </a:p>
          <a:p>
            <a:endParaRPr lang="hr-HR" dirty="0"/>
          </a:p>
          <a:p>
            <a:endParaRPr lang="hr-HR" dirty="0"/>
          </a:p>
        </p:txBody>
      </p:sp>
      <p:sp>
        <p:nvSpPr>
          <p:cNvPr id="5" name="Dijagram toka: Poveznik 4"/>
          <p:cNvSpPr/>
          <p:nvPr/>
        </p:nvSpPr>
        <p:spPr>
          <a:xfrm>
            <a:off x="6510969" y="1961003"/>
            <a:ext cx="363556" cy="3525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Dijagram toka: Poveznik 5"/>
          <p:cNvSpPr/>
          <p:nvPr/>
        </p:nvSpPr>
        <p:spPr>
          <a:xfrm>
            <a:off x="6476364" y="3692486"/>
            <a:ext cx="363556" cy="3525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Dijagram toka: Poveznik 6"/>
          <p:cNvSpPr/>
          <p:nvPr/>
        </p:nvSpPr>
        <p:spPr>
          <a:xfrm>
            <a:off x="6476364" y="2808392"/>
            <a:ext cx="363556" cy="3525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Dijagram toka: Poveznik 7"/>
          <p:cNvSpPr/>
          <p:nvPr/>
        </p:nvSpPr>
        <p:spPr>
          <a:xfrm>
            <a:off x="6476364" y="3237121"/>
            <a:ext cx="363556" cy="35254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Dijagram toka: Poveznik 8"/>
          <p:cNvSpPr/>
          <p:nvPr/>
        </p:nvSpPr>
        <p:spPr>
          <a:xfrm>
            <a:off x="6476364" y="4075324"/>
            <a:ext cx="363556" cy="35254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Dijagram toka: Poveznik 9"/>
          <p:cNvSpPr/>
          <p:nvPr/>
        </p:nvSpPr>
        <p:spPr>
          <a:xfrm>
            <a:off x="6476364" y="4488461"/>
            <a:ext cx="363556" cy="3525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Dijagram toka: Poveznik 10"/>
          <p:cNvSpPr/>
          <p:nvPr/>
        </p:nvSpPr>
        <p:spPr>
          <a:xfrm>
            <a:off x="6499952" y="2411779"/>
            <a:ext cx="363556" cy="35254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TekstniOkvir 11"/>
          <p:cNvSpPr txBox="1"/>
          <p:nvPr/>
        </p:nvSpPr>
        <p:spPr>
          <a:xfrm>
            <a:off x="6510969" y="5266063"/>
            <a:ext cx="3084723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hr-HR" dirty="0" smtClean="0"/>
              <a:t>Za provjeru klikni na kružić.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6748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3514381" y="4414976"/>
            <a:ext cx="5420299" cy="566738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r>
              <a:rPr lang="hr-HR" sz="3600" dirty="0" smtClean="0"/>
              <a:t>Domaća zadaća</a:t>
            </a:r>
            <a:endParaRPr lang="hr-HR" sz="3600" dirty="0"/>
          </a:p>
        </p:txBody>
      </p:sp>
      <p:pic>
        <p:nvPicPr>
          <p:cNvPr id="9" name="Rezervirano mjesto slike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47" b="24347"/>
          <a:stretch>
            <a:fillRect/>
          </a:stretch>
        </p:blipFill>
        <p:spPr/>
      </p:pic>
      <p:sp>
        <p:nvSpPr>
          <p:cNvPr id="7" name="Rezervirano mjesto teksta 6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hr-HR" sz="2400" dirty="0" smtClean="0"/>
              <a:t>Izaberi jedan od spomenutih izuma te ga nacrtaj u bilježnicu. </a:t>
            </a:r>
          </a:p>
          <a:p>
            <a:r>
              <a:rPr lang="hr-HR" sz="2400" dirty="0" smtClean="0"/>
              <a:t>Dodatno možeš istražiti na internetu.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43512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Odgojno-obrazovni </a:t>
            </a:r>
            <a:r>
              <a:rPr lang="hr-HR" dirty="0" smtClean="0"/>
              <a:t>ishodi</a:t>
            </a:r>
            <a:endParaRPr lang="hr-HR" dirty="0"/>
          </a:p>
        </p:txBody>
      </p:sp>
      <p:sp>
        <p:nvSpPr>
          <p:cNvPr id="9" name="Rezervirano mjesto sadržaja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Učenik:</a:t>
            </a:r>
            <a:endParaRPr lang="hr-HR" dirty="0" smtClean="0"/>
          </a:p>
          <a:p>
            <a:r>
              <a:rPr lang="hr-HR" dirty="0" smtClean="0"/>
              <a:t>Svojim riječima objašnjava pojmove industrijska revolucija i parni stroj</a:t>
            </a:r>
          </a:p>
          <a:p>
            <a:r>
              <a:rPr lang="hr-HR" dirty="0" smtClean="0"/>
              <a:t>Navodi barem 3 poznata izumitelja i povezuje ih s izumima</a:t>
            </a:r>
          </a:p>
          <a:p>
            <a:r>
              <a:rPr lang="hr-HR" dirty="0" smtClean="0"/>
              <a:t>Procjenjuje posljedice industrijskih revolucija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6268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84311" y="256144"/>
            <a:ext cx="10018713" cy="1010798"/>
          </a:xfrm>
        </p:spPr>
        <p:txBody>
          <a:bodyPr/>
          <a:lstStyle/>
          <a:p>
            <a:r>
              <a:rPr lang="hr-HR" dirty="0" smtClean="0"/>
              <a:t>Prisjeti </a:t>
            </a:r>
            <a:r>
              <a:rPr lang="hr-HR" dirty="0" smtClean="0"/>
              <a:t>se.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idx="1"/>
          </p:nvPr>
        </p:nvSpPr>
        <p:spPr>
          <a:xfrm>
            <a:off x="1883884" y="1357396"/>
            <a:ext cx="3712685" cy="576262"/>
          </a:xfrm>
        </p:spPr>
        <p:txBody>
          <a:bodyPr/>
          <a:lstStyle/>
          <a:p>
            <a:pPr algn="ctr"/>
            <a:r>
              <a:rPr lang="hr-HR" dirty="0" smtClean="0"/>
              <a:t>POLJOPRIVREDA - selo</a:t>
            </a:r>
            <a:endParaRPr lang="hr-HR" dirty="0"/>
          </a:p>
        </p:txBody>
      </p:sp>
      <p:pic>
        <p:nvPicPr>
          <p:cNvPr id="8" name="Rezervirano mjesto sadržaja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915" y="2029355"/>
            <a:ext cx="3018622" cy="3497829"/>
          </a:xfrm>
        </p:spPr>
      </p:pic>
      <p:sp>
        <p:nvSpPr>
          <p:cNvPr id="6" name="Rezervirano mjesto teksta 5"/>
          <p:cNvSpPr>
            <a:spLocks noGrp="1"/>
          </p:cNvSpPr>
          <p:nvPr>
            <p:ph type="body" sz="quarter" idx="3"/>
          </p:nvPr>
        </p:nvSpPr>
        <p:spPr>
          <a:xfrm>
            <a:off x="6719565" y="1357396"/>
            <a:ext cx="4622537" cy="576262"/>
          </a:xfrm>
        </p:spPr>
        <p:txBody>
          <a:bodyPr/>
          <a:lstStyle/>
          <a:p>
            <a:pPr algn="ctr"/>
            <a:r>
              <a:rPr lang="hr-HR" dirty="0" smtClean="0"/>
              <a:t>MANUFAKTURA - radionica</a:t>
            </a:r>
            <a:endParaRPr lang="hr-HR" dirty="0"/>
          </a:p>
        </p:txBody>
      </p:sp>
      <p:pic>
        <p:nvPicPr>
          <p:cNvPr id="9" name="Rezervirano mjesto sadržaja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206" y="2024112"/>
            <a:ext cx="5207818" cy="3503072"/>
          </a:xfrm>
        </p:spPr>
      </p:pic>
      <p:sp>
        <p:nvSpPr>
          <p:cNvPr id="10" name="TekstniOkvir 9"/>
          <p:cNvSpPr txBox="1"/>
          <p:nvPr/>
        </p:nvSpPr>
        <p:spPr>
          <a:xfrm>
            <a:off x="2230915" y="5622881"/>
            <a:ext cx="32609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Što je bilo glavno zanimanje ljudi u srednjem i kasnije u novom vijeku?</a:t>
            </a:r>
            <a:endParaRPr lang="hr-HR" dirty="0"/>
          </a:p>
        </p:txBody>
      </p:sp>
      <p:sp>
        <p:nvSpPr>
          <p:cNvPr id="11" name="TekstniOkvir 10"/>
          <p:cNvSpPr txBox="1"/>
          <p:nvPr/>
        </p:nvSpPr>
        <p:spPr>
          <a:xfrm>
            <a:off x="6208643" y="5638023"/>
            <a:ext cx="5217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Koji se novi oblik proizvodnje javlja na početku novog vijeka?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1585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04058" y="38297"/>
            <a:ext cx="10480007" cy="903383"/>
          </a:xfrm>
        </p:spPr>
        <p:txBody>
          <a:bodyPr>
            <a:normAutofit/>
          </a:bodyPr>
          <a:lstStyle/>
          <a:p>
            <a:r>
              <a:rPr lang="hr-HR" sz="3200" dirty="0" smtClean="0"/>
              <a:t>Velike promjene u načinu proizvodnje krajem 18. stoljeća</a:t>
            </a:r>
            <a:endParaRPr lang="hr-HR" sz="3200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idx="1"/>
          </p:nvPr>
        </p:nvSpPr>
        <p:spPr>
          <a:xfrm>
            <a:off x="1604058" y="938600"/>
            <a:ext cx="3783190" cy="576262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hr-HR" dirty="0" smtClean="0"/>
              <a:t>IZUM PARNOG STROJA</a:t>
            </a: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sz="half" idx="2"/>
          </p:nvPr>
        </p:nvSpPr>
        <p:spPr>
          <a:xfrm>
            <a:off x="1316190" y="1604381"/>
            <a:ext cx="4895056" cy="2455862"/>
          </a:xfrm>
        </p:spPr>
        <p:txBody>
          <a:bodyPr>
            <a:normAutofit/>
          </a:bodyPr>
          <a:lstStyle/>
          <a:p>
            <a:r>
              <a:rPr lang="hr-HR" dirty="0" smtClean="0"/>
              <a:t>U Engleskoj je izumljen parni stroj.</a:t>
            </a:r>
          </a:p>
          <a:p>
            <a:r>
              <a:rPr lang="hr-HR" dirty="0" smtClean="0"/>
              <a:t>Parni stroj pokreće vodena para.</a:t>
            </a:r>
          </a:p>
          <a:p>
            <a:r>
              <a:rPr lang="hr-HR" dirty="0" smtClean="0"/>
              <a:t>Zamijenio je rad ljudi, životinja, vode i vjetra.</a:t>
            </a:r>
          </a:p>
          <a:p>
            <a:r>
              <a:rPr lang="hr-HR" dirty="0"/>
              <a:t>Usavršio ga je </a:t>
            </a:r>
            <a:r>
              <a:rPr lang="hr-HR" b="1" dirty="0"/>
              <a:t>James </a:t>
            </a:r>
            <a:r>
              <a:rPr lang="hr-HR" b="1" dirty="0" smtClean="0"/>
              <a:t>Watt.</a:t>
            </a:r>
          </a:p>
        </p:txBody>
      </p:sp>
      <p:sp>
        <p:nvSpPr>
          <p:cNvPr id="6" name="Rezervirano mjesto teksta 5"/>
          <p:cNvSpPr>
            <a:spLocks noGrp="1"/>
          </p:cNvSpPr>
          <p:nvPr>
            <p:ph type="body" sz="quarter" idx="3"/>
          </p:nvPr>
        </p:nvSpPr>
        <p:spPr>
          <a:xfrm>
            <a:off x="6497800" y="848300"/>
            <a:ext cx="4895056" cy="948538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hr-HR" dirty="0" smtClean="0"/>
              <a:t>POKREĆE PRVU INDUSTRIJSKU REVOLUCIJU</a:t>
            </a:r>
            <a:endParaRPr lang="hr-HR" dirty="0"/>
          </a:p>
        </p:txBody>
      </p:sp>
      <p:sp>
        <p:nvSpPr>
          <p:cNvPr id="7" name="Rezervirano mjesto sadržaja 6"/>
          <p:cNvSpPr>
            <a:spLocks noGrp="1"/>
          </p:cNvSpPr>
          <p:nvPr>
            <p:ph sz="quarter" idx="4"/>
          </p:nvPr>
        </p:nvSpPr>
        <p:spPr>
          <a:xfrm>
            <a:off x="6497799" y="2159305"/>
            <a:ext cx="4895056" cy="749147"/>
          </a:xfrm>
        </p:spPr>
        <p:txBody>
          <a:bodyPr/>
          <a:lstStyle/>
          <a:p>
            <a:r>
              <a:rPr lang="hr-HR" dirty="0"/>
              <a:t>Nastaju prve tvornice te započinje razvoj industrije</a:t>
            </a:r>
            <a:r>
              <a:rPr lang="hr-HR" dirty="0" smtClean="0"/>
              <a:t>.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205F34C9-7605-4B31-B7F7-59C26504842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03283" y="3294881"/>
            <a:ext cx="2500827" cy="32948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Slika 8" descr="Slika na kojoj se prikazuje crtež&#10;&#10;Opis je automatski generiran">
            <a:extLst>
              <a:ext uri="{FF2B5EF4-FFF2-40B4-BE49-F238E27FC236}">
                <a16:creationId xmlns:a16="http://schemas.microsoft.com/office/drawing/2014/main" id="{51B7058C-B34C-4ED8-BF96-E5E82F6C6D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745" y="3270919"/>
            <a:ext cx="3588590" cy="3318801"/>
          </a:xfrm>
          <a:prstGeom prst="rect">
            <a:avLst/>
          </a:prstGeom>
        </p:spPr>
      </p:pic>
      <p:sp>
        <p:nvSpPr>
          <p:cNvPr id="10" name="TekstniOkvir 9"/>
          <p:cNvSpPr txBox="1"/>
          <p:nvPr/>
        </p:nvSpPr>
        <p:spPr>
          <a:xfrm>
            <a:off x="5212126" y="6119942"/>
            <a:ext cx="1285673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hr-HR" dirty="0" smtClean="0"/>
              <a:t>James Watt</a:t>
            </a:r>
            <a:endParaRPr lang="hr-HR" dirty="0"/>
          </a:p>
        </p:txBody>
      </p:sp>
      <p:sp>
        <p:nvSpPr>
          <p:cNvPr id="11" name="TekstniOkvir 10"/>
          <p:cNvSpPr txBox="1"/>
          <p:nvPr/>
        </p:nvSpPr>
        <p:spPr>
          <a:xfrm>
            <a:off x="10760108" y="6119942"/>
            <a:ext cx="1265494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hr-HR" dirty="0" smtClean="0"/>
              <a:t>Parni stroj</a:t>
            </a:r>
            <a:endParaRPr lang="hr-HR" dirty="0"/>
          </a:p>
        </p:txBody>
      </p:sp>
      <p:sp>
        <p:nvSpPr>
          <p:cNvPr id="12" name="Strelica udesno 11"/>
          <p:cNvSpPr/>
          <p:nvPr/>
        </p:nvSpPr>
        <p:spPr>
          <a:xfrm>
            <a:off x="5651711" y="1124937"/>
            <a:ext cx="702812" cy="3328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04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98610" y="147220"/>
            <a:ext cx="10018713" cy="856561"/>
          </a:xfrm>
        </p:spPr>
        <p:txBody>
          <a:bodyPr>
            <a:normAutofit/>
          </a:bodyPr>
          <a:lstStyle/>
          <a:p>
            <a:r>
              <a:rPr lang="hr-HR" sz="3200" dirty="0" smtClean="0"/>
              <a:t>Prijevozna sredstva – upotreba parnog stroja u prometu</a:t>
            </a:r>
            <a:endParaRPr lang="hr-HR" sz="3200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idx="1"/>
          </p:nvPr>
        </p:nvSpPr>
        <p:spPr>
          <a:xfrm>
            <a:off x="1701803" y="1458134"/>
            <a:ext cx="4607188" cy="576262"/>
          </a:xfrm>
        </p:spPr>
        <p:txBody>
          <a:bodyPr/>
          <a:lstStyle/>
          <a:p>
            <a:r>
              <a:rPr lang="hr-HR" sz="2400" dirty="0" smtClean="0"/>
              <a:t>PRIJE INDUSTRIJSKE REVOLUCIJE</a:t>
            </a:r>
            <a:endParaRPr lang="hr-HR" sz="2400" dirty="0"/>
          </a:p>
        </p:txBody>
      </p:sp>
      <p:pic>
        <p:nvPicPr>
          <p:cNvPr id="8" name="Rezervirano mjesto sadržaja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314" y="2177982"/>
            <a:ext cx="3683793" cy="2455862"/>
          </a:xfrm>
        </p:spPr>
      </p:pic>
      <p:sp>
        <p:nvSpPr>
          <p:cNvPr id="6" name="Rezervirano mjesto teksta 5"/>
          <p:cNvSpPr>
            <a:spLocks noGrp="1"/>
          </p:cNvSpPr>
          <p:nvPr>
            <p:ph type="body" sz="quarter" idx="3"/>
          </p:nvPr>
        </p:nvSpPr>
        <p:spPr>
          <a:xfrm>
            <a:off x="6994786" y="1189822"/>
            <a:ext cx="4622537" cy="988160"/>
          </a:xfrm>
        </p:spPr>
        <p:txBody>
          <a:bodyPr/>
          <a:lstStyle/>
          <a:p>
            <a:r>
              <a:rPr lang="hr-HR" sz="2400" dirty="0" smtClean="0"/>
              <a:t>NAKON INDUSTRIJSKE REVOLUCIJE</a:t>
            </a:r>
            <a:endParaRPr lang="hr-HR" sz="2400" dirty="0"/>
          </a:p>
        </p:txBody>
      </p:sp>
      <p:pic>
        <p:nvPicPr>
          <p:cNvPr id="9" name="Rezervirano mjesto sadržaja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541" y="4773451"/>
            <a:ext cx="1451856" cy="1936413"/>
          </a:xfr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550" y="2311745"/>
            <a:ext cx="2337902" cy="2419171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391" y="4730916"/>
            <a:ext cx="3214947" cy="1936413"/>
          </a:xfrm>
          <a:prstGeom prst="rect">
            <a:avLst/>
          </a:prstGeom>
        </p:spPr>
      </p:pic>
      <p:sp>
        <p:nvSpPr>
          <p:cNvPr id="12" name="Pravokutnik 11"/>
          <p:cNvSpPr/>
          <p:nvPr/>
        </p:nvSpPr>
        <p:spPr>
          <a:xfrm>
            <a:off x="3927309" y="5411462"/>
            <a:ext cx="1476260" cy="303756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Jedrenjak</a:t>
            </a:r>
            <a:endParaRPr lang="hr-HR" dirty="0"/>
          </a:p>
        </p:txBody>
      </p:sp>
      <p:sp>
        <p:nvSpPr>
          <p:cNvPr id="13" name="Pravokutnik 12"/>
          <p:cNvSpPr/>
          <p:nvPr/>
        </p:nvSpPr>
        <p:spPr>
          <a:xfrm>
            <a:off x="7678066" y="5370294"/>
            <a:ext cx="1466168" cy="31504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Parobrod</a:t>
            </a:r>
            <a:endParaRPr lang="hr-HR" dirty="0"/>
          </a:p>
        </p:txBody>
      </p:sp>
      <p:sp>
        <p:nvSpPr>
          <p:cNvPr id="14" name="Strelica udesno 13"/>
          <p:cNvSpPr/>
          <p:nvPr/>
        </p:nvSpPr>
        <p:spPr>
          <a:xfrm>
            <a:off x="5664133" y="5411462"/>
            <a:ext cx="877045" cy="332631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Eksplozija 2 14"/>
          <p:cNvSpPr/>
          <p:nvPr/>
        </p:nvSpPr>
        <p:spPr>
          <a:xfrm>
            <a:off x="8625011" y="1889851"/>
            <a:ext cx="3073706" cy="1710972"/>
          </a:xfrm>
          <a:prstGeom prst="irregularSeal2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tx1"/>
                </a:solidFill>
              </a:rPr>
              <a:t>Parna lokomotiva</a:t>
            </a:r>
            <a:endParaRPr lang="hr-HR" b="1" dirty="0">
              <a:solidFill>
                <a:schemeClr val="tx1"/>
              </a:solidFill>
            </a:endParaRPr>
          </a:p>
        </p:txBody>
      </p:sp>
      <p:sp>
        <p:nvSpPr>
          <p:cNvPr id="16" name="Zaobljeni pravokutnik 15"/>
          <p:cNvSpPr/>
          <p:nvPr/>
        </p:nvSpPr>
        <p:spPr>
          <a:xfrm>
            <a:off x="5426096" y="1001755"/>
            <a:ext cx="1765789" cy="242371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b="1" dirty="0" smtClean="0"/>
              <a:t>USPOREDI</a:t>
            </a:r>
            <a:endParaRPr lang="hr-HR" sz="2000" b="1" dirty="0"/>
          </a:p>
        </p:txBody>
      </p:sp>
      <p:sp>
        <p:nvSpPr>
          <p:cNvPr id="17" name="Eksplozija 2 16"/>
          <p:cNvSpPr/>
          <p:nvPr/>
        </p:nvSpPr>
        <p:spPr>
          <a:xfrm rot="20693299">
            <a:off x="63417" y="2143431"/>
            <a:ext cx="1860314" cy="1590134"/>
          </a:xfrm>
          <a:prstGeom prst="irregularSeal2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Konji i kočije</a:t>
            </a:r>
            <a:endParaRPr lang="hr-H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139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0.07878 -0.0032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32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44058" y="2858876"/>
            <a:ext cx="9784393" cy="2864387"/>
          </a:xfrm>
        </p:spPr>
        <p:txBody>
          <a:bodyPr>
            <a:normAutofit/>
          </a:bodyPr>
          <a:lstStyle/>
          <a:p>
            <a:pPr algn="l"/>
            <a:r>
              <a:rPr lang="hr-HR" sz="2000" b="1" dirty="0" smtClean="0"/>
              <a:t>Pitanje</a:t>
            </a:r>
            <a:br>
              <a:rPr lang="hr-HR" sz="2000" b="1" dirty="0" smtClean="0"/>
            </a:br>
            <a:r>
              <a:rPr lang="hr-HR" sz="2000" dirty="0" smtClean="0"/>
              <a:t>Kojim </a:t>
            </a:r>
            <a:r>
              <a:rPr lang="hr-HR" sz="2000" dirty="0" smtClean="0"/>
              <a:t>prijevoznim sredstvima se putovalo brže i sigurnije?</a:t>
            </a:r>
            <a:br>
              <a:rPr lang="hr-HR" sz="2000" dirty="0" smtClean="0"/>
            </a:br>
            <a:r>
              <a:rPr lang="hr-HR" sz="2000" dirty="0" smtClean="0"/>
              <a:t>a. parobrodom</a:t>
            </a:r>
            <a:br>
              <a:rPr lang="hr-HR" sz="2000" dirty="0" smtClean="0"/>
            </a:br>
            <a:r>
              <a:rPr lang="hr-HR" sz="2000" dirty="0" smtClean="0"/>
              <a:t>b. jedrenjakom</a:t>
            </a:r>
            <a:br>
              <a:rPr lang="hr-HR" sz="2000" dirty="0" smtClean="0"/>
            </a:br>
            <a:r>
              <a:rPr lang="hr-HR" sz="2000" dirty="0" smtClean="0"/>
              <a:t>c. parnom lokomotivom</a:t>
            </a:r>
            <a:br>
              <a:rPr lang="hr-HR" sz="2000" dirty="0" smtClean="0"/>
            </a:br>
            <a:r>
              <a:rPr lang="hr-HR" sz="2000" dirty="0" smtClean="0"/>
              <a:t>d. kočijom</a:t>
            </a:r>
            <a:br>
              <a:rPr lang="hr-HR" sz="2000" dirty="0" smtClean="0"/>
            </a:br>
            <a:r>
              <a:rPr lang="hr-HR" sz="2000" dirty="0"/>
              <a:t>	</a:t>
            </a:r>
            <a:r>
              <a:rPr lang="hr-HR" sz="2000" dirty="0" smtClean="0"/>
              <a:t/>
            </a:r>
            <a:br>
              <a:rPr lang="hr-HR" sz="2000" dirty="0" smtClean="0"/>
            </a:br>
            <a:r>
              <a:rPr lang="hr-HR" sz="2000" dirty="0"/>
              <a:t>	2</a:t>
            </a:r>
            <a:r>
              <a:rPr lang="hr-HR" sz="2000" dirty="0" smtClean="0"/>
              <a:t> SU TOČNA</a:t>
            </a:r>
            <a:endParaRPr lang="hr-HR" sz="2000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628245" y="311940"/>
            <a:ext cx="2822569" cy="576262"/>
          </a:xfrm>
        </p:spPr>
        <p:txBody>
          <a:bodyPr/>
          <a:lstStyle/>
          <a:p>
            <a:r>
              <a:rPr lang="hr-HR" dirty="0" smtClean="0"/>
              <a:t>PAROBROD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1484311" y="1087896"/>
            <a:ext cx="2828348" cy="1457000"/>
          </a:xfrm>
        </p:spPr>
        <p:txBody>
          <a:bodyPr>
            <a:normAutofit/>
          </a:bodyPr>
          <a:lstStyle/>
          <a:p>
            <a:r>
              <a:rPr lang="hr-HR" sz="2000" dirty="0" smtClean="0"/>
              <a:t>Parobrod pokreće vodena para.</a:t>
            </a:r>
          </a:p>
          <a:p>
            <a:r>
              <a:rPr lang="hr-HR" sz="2000" dirty="0" smtClean="0"/>
              <a:t>Prvi parobrod izgradio je </a:t>
            </a:r>
            <a:r>
              <a:rPr lang="hr-HR" sz="2000" b="1" dirty="0" smtClean="0"/>
              <a:t>Robert </a:t>
            </a:r>
            <a:r>
              <a:rPr lang="hr-HR" sz="2000" b="1" dirty="0" err="1" smtClean="0"/>
              <a:t>Fulton</a:t>
            </a:r>
            <a:r>
              <a:rPr lang="hr-HR" sz="2000" b="1" dirty="0" smtClean="0"/>
              <a:t>.</a:t>
            </a:r>
            <a:endParaRPr lang="hr-HR" sz="2000" b="1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7016745" y="318793"/>
            <a:ext cx="4622537" cy="576262"/>
          </a:xfrm>
        </p:spPr>
        <p:txBody>
          <a:bodyPr/>
          <a:lstStyle/>
          <a:p>
            <a:r>
              <a:rPr lang="hr-HR" dirty="0" smtClean="0"/>
              <a:t>PARNA LOKOMOTIVA</a:t>
            </a:r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744226" y="1013146"/>
            <a:ext cx="4895056" cy="1291747"/>
          </a:xfrm>
        </p:spPr>
        <p:txBody>
          <a:bodyPr>
            <a:normAutofit/>
          </a:bodyPr>
          <a:lstStyle/>
          <a:p>
            <a:r>
              <a:rPr lang="hr-HR" sz="2000" dirty="0" smtClean="0"/>
              <a:t>Prva parna lokomotiva vukla je 8 vagona.</a:t>
            </a:r>
          </a:p>
          <a:p>
            <a:r>
              <a:rPr lang="hr-HR" sz="2000" dirty="0" smtClean="0"/>
              <a:t>Izgradio ju je </a:t>
            </a:r>
            <a:r>
              <a:rPr lang="hr-HR" sz="2000" b="1" dirty="0" smtClean="0"/>
              <a:t>George </a:t>
            </a:r>
            <a:r>
              <a:rPr lang="hr-HR" sz="2000" b="1" dirty="0" err="1" smtClean="0"/>
              <a:t>Stephenson</a:t>
            </a:r>
            <a:r>
              <a:rPr lang="hr-HR" sz="2000" b="1" dirty="0" smtClean="0"/>
              <a:t>.</a:t>
            </a:r>
            <a:endParaRPr lang="hr-HR" sz="2000" b="1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9389393-0F32-4952-8F97-39127C579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394" y="369923"/>
            <a:ext cx="1690096" cy="2419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827" y="3603554"/>
            <a:ext cx="1414844" cy="1783695"/>
          </a:xfrm>
          <a:prstGeom prst="rect">
            <a:avLst/>
          </a:prstGeom>
        </p:spPr>
      </p:pic>
      <p:sp>
        <p:nvSpPr>
          <p:cNvPr id="9" name="TekstniOkvir 8"/>
          <p:cNvSpPr txBox="1"/>
          <p:nvPr/>
        </p:nvSpPr>
        <p:spPr>
          <a:xfrm>
            <a:off x="3189615" y="5475772"/>
            <a:ext cx="6367749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Izumi koji koriste parni stroj promijenili su svijet. </a:t>
            </a:r>
          </a:p>
          <a:p>
            <a:r>
              <a:rPr lang="hr-HR" sz="2400" dirty="0" smtClean="0"/>
              <a:t>19. stoljeće = „stoljeće pare”</a:t>
            </a:r>
            <a:endParaRPr lang="hr-HR" sz="24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1" name="Rukopis 10"/>
              <p14:cNvContentPartPr/>
              <p14:nvPr/>
            </p14:nvContentPartPr>
            <p14:xfrm>
              <a:off x="1333964" y="3718440"/>
              <a:ext cx="325080" cy="898920"/>
            </p14:xfrm>
          </p:contentPart>
        </mc:Choice>
        <mc:Fallback>
          <p:pic>
            <p:nvPicPr>
              <p:cNvPr id="11" name="Rukopis 1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19564" y="3704040"/>
                <a:ext cx="353880" cy="92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6638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9"/>
          <p:cNvSpPr>
            <a:spLocks noGrp="1"/>
          </p:cNvSpPr>
          <p:nvPr>
            <p:ph type="title"/>
          </p:nvPr>
        </p:nvSpPr>
        <p:spPr>
          <a:xfrm>
            <a:off x="1598610" y="443429"/>
            <a:ext cx="10018713" cy="878595"/>
          </a:xfrm>
        </p:spPr>
        <p:txBody>
          <a:bodyPr/>
          <a:lstStyle/>
          <a:p>
            <a:r>
              <a:rPr lang="hr-HR" dirty="0" smtClean="0"/>
              <a:t> Prva industrijska revolucija</a:t>
            </a:r>
            <a:endParaRPr lang="hr-HR" dirty="0"/>
          </a:p>
        </p:txBody>
      </p:sp>
      <p:sp>
        <p:nvSpPr>
          <p:cNvPr id="11" name="Rezervirano mjesto teksta 10"/>
          <p:cNvSpPr>
            <a:spLocks noGrp="1"/>
          </p:cNvSpPr>
          <p:nvPr>
            <p:ph type="body" idx="1"/>
          </p:nvPr>
        </p:nvSpPr>
        <p:spPr>
          <a:xfrm>
            <a:off x="1772179" y="1322024"/>
            <a:ext cx="4607188" cy="576262"/>
          </a:xfrm>
        </p:spPr>
        <p:txBody>
          <a:bodyPr/>
          <a:lstStyle/>
          <a:p>
            <a:r>
              <a:rPr lang="hr-HR" dirty="0" smtClean="0"/>
              <a:t>Posljedice</a:t>
            </a:r>
            <a:endParaRPr lang="hr-HR" dirty="0"/>
          </a:p>
        </p:txBody>
      </p:sp>
      <p:sp>
        <p:nvSpPr>
          <p:cNvPr id="12" name="Rezervirano mjesto sadržaja 11"/>
          <p:cNvSpPr>
            <a:spLocks noGrp="1"/>
          </p:cNvSpPr>
          <p:nvPr>
            <p:ph sz="half" idx="2"/>
          </p:nvPr>
        </p:nvSpPr>
        <p:spPr>
          <a:xfrm>
            <a:off x="1484311" y="1999225"/>
            <a:ext cx="4895056" cy="1688354"/>
          </a:xfrm>
        </p:spPr>
        <p:txBody>
          <a:bodyPr>
            <a:normAutofit/>
          </a:bodyPr>
          <a:lstStyle/>
          <a:p>
            <a:r>
              <a:rPr lang="hr-HR" dirty="0"/>
              <a:t>U gradovima se otvaraju </a:t>
            </a:r>
            <a:r>
              <a:rPr lang="hr-HR" b="1" dirty="0"/>
              <a:t>tvornice</a:t>
            </a:r>
            <a:r>
              <a:rPr lang="hr-HR" dirty="0" smtClean="0"/>
              <a:t>.</a:t>
            </a:r>
          </a:p>
          <a:p>
            <a:r>
              <a:rPr lang="hr-HR" dirty="0"/>
              <a:t>Povećava se broj ljudi u gradovima</a:t>
            </a:r>
            <a:r>
              <a:rPr lang="hr-HR" dirty="0" smtClean="0"/>
              <a:t>.</a:t>
            </a:r>
          </a:p>
          <a:p>
            <a:r>
              <a:rPr lang="hr-HR" dirty="0" smtClean="0"/>
              <a:t>Razvija se industrija i rudarstvo. </a:t>
            </a:r>
          </a:p>
          <a:p>
            <a:r>
              <a:rPr lang="hr-HR" dirty="0" smtClean="0"/>
              <a:t>Ljudi </a:t>
            </a:r>
            <a:r>
              <a:rPr lang="hr-HR" dirty="0"/>
              <a:t>brže </a:t>
            </a:r>
            <a:r>
              <a:rPr lang="hr-HR" dirty="0" smtClean="0"/>
              <a:t>i sigurnije putuju</a:t>
            </a:r>
            <a:r>
              <a:rPr lang="hr-HR" dirty="0"/>
              <a:t>. </a:t>
            </a:r>
            <a:endParaRPr lang="hr-HR" dirty="0" smtClean="0"/>
          </a:p>
          <a:p>
            <a:pPr marL="0" indent="0">
              <a:buNone/>
            </a:pPr>
            <a:endParaRPr lang="hr-HR" dirty="0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sz="quarter" idx="3"/>
          </p:nvPr>
        </p:nvSpPr>
        <p:spPr>
          <a:xfrm>
            <a:off x="6552936" y="1322024"/>
            <a:ext cx="4622537" cy="576262"/>
          </a:xfrm>
        </p:spPr>
        <p:txBody>
          <a:bodyPr/>
          <a:lstStyle/>
          <a:p>
            <a:r>
              <a:rPr lang="hr-HR" dirty="0" smtClean="0"/>
              <a:t>Zadatak</a:t>
            </a:r>
            <a:endParaRPr lang="hr-HR" dirty="0"/>
          </a:p>
        </p:txBody>
      </p:sp>
      <p:pic>
        <p:nvPicPr>
          <p:cNvPr id="19" name="Rezervirano mjesto sadržaja 18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936" y="1898286"/>
            <a:ext cx="4622537" cy="2801640"/>
          </a:xfrm>
        </p:spPr>
      </p:pic>
      <p:sp>
        <p:nvSpPr>
          <p:cNvPr id="17" name="Pravokutnik 16"/>
          <p:cNvSpPr/>
          <p:nvPr/>
        </p:nvSpPr>
        <p:spPr>
          <a:xfrm>
            <a:off x="2278392" y="5679528"/>
            <a:ext cx="4100975" cy="708752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b="1" dirty="0" smtClean="0">
                <a:solidFill>
                  <a:schemeClr val="tx1"/>
                </a:solidFill>
              </a:rPr>
              <a:t>Pitanje</a:t>
            </a:r>
          </a:p>
          <a:p>
            <a:r>
              <a:rPr lang="hr-HR" dirty="0" smtClean="0">
                <a:solidFill>
                  <a:schemeClr val="tx1"/>
                </a:solidFill>
              </a:rPr>
              <a:t>Kako </a:t>
            </a:r>
            <a:r>
              <a:rPr lang="hr-HR" dirty="0" smtClean="0">
                <a:solidFill>
                  <a:schemeClr val="tx1"/>
                </a:solidFill>
              </a:rPr>
              <a:t>zovemo ljude koji rade u tvornicama?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18" name="Eksplozija 2 17"/>
          <p:cNvSpPr/>
          <p:nvPr/>
        </p:nvSpPr>
        <p:spPr>
          <a:xfrm rot="21352799">
            <a:off x="5615366" y="4448639"/>
            <a:ext cx="2369437" cy="973158"/>
          </a:xfrm>
          <a:prstGeom prst="irregularSeal2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Radnici</a:t>
            </a:r>
            <a:endParaRPr lang="hr-HR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Slika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065" y="3687579"/>
            <a:ext cx="3202772" cy="1857123"/>
          </a:xfrm>
          <a:prstGeom prst="rect">
            <a:avLst/>
          </a:prstGeom>
        </p:spPr>
      </p:pic>
      <p:sp>
        <p:nvSpPr>
          <p:cNvPr id="21" name="TekstniOkvir 20"/>
          <p:cNvSpPr txBox="1"/>
          <p:nvPr/>
        </p:nvSpPr>
        <p:spPr>
          <a:xfrm>
            <a:off x="6940627" y="5544701"/>
            <a:ext cx="4135695" cy="92333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hr-HR" b="1" dirty="0" smtClean="0"/>
              <a:t>Promotri sliku. </a:t>
            </a:r>
            <a:r>
              <a:rPr lang="hr-HR" dirty="0" smtClean="0"/>
              <a:t>Kakvi su bili uvjeti rada u tvornicama? Čiji se rad također koristio? </a:t>
            </a:r>
            <a:r>
              <a:rPr lang="hr-HR" dirty="0" smtClean="0"/>
              <a:t>Izreci</a:t>
            </a:r>
            <a:r>
              <a:rPr lang="hr-HR" dirty="0" smtClean="0"/>
              <a:t> </a:t>
            </a:r>
            <a:r>
              <a:rPr lang="hr-HR" dirty="0" smtClean="0"/>
              <a:t>svoje mišljenje.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0350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7" grpId="0" animBg="1"/>
      <p:bldP spid="18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677100" y="697732"/>
            <a:ext cx="7194014" cy="337853"/>
          </a:xfrm>
        </p:spPr>
        <p:txBody>
          <a:bodyPr>
            <a:normAutofit fontScale="90000"/>
          </a:bodyPr>
          <a:lstStyle/>
          <a:p>
            <a:r>
              <a:rPr lang="hr-HR" sz="3100" dirty="0" smtClean="0"/>
              <a:t>Nove promjene u drugoj polovici 19. stoljeća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2544896" y="1035586"/>
            <a:ext cx="2129139" cy="576262"/>
          </a:xfrm>
        </p:spPr>
        <p:txBody>
          <a:bodyPr/>
          <a:lstStyle/>
          <a:p>
            <a:pPr algn="ctr"/>
            <a:r>
              <a:rPr lang="hr-HR" dirty="0" smtClean="0"/>
              <a:t>NAFTA</a:t>
            </a:r>
            <a:endParaRPr lang="hr-HR" dirty="0"/>
          </a:p>
        </p:txBody>
      </p:sp>
      <p:pic>
        <p:nvPicPr>
          <p:cNvPr id="9" name="Rezervirano mjesto sadržaja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446" y="1870095"/>
            <a:ext cx="4365976" cy="2455862"/>
          </a:xfrm>
        </p:spPr>
      </p:pic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7041220" y="1035586"/>
            <a:ext cx="3875054" cy="576262"/>
          </a:xfrm>
        </p:spPr>
        <p:txBody>
          <a:bodyPr/>
          <a:lstStyle/>
          <a:p>
            <a:r>
              <a:rPr lang="hr-HR" dirty="0" smtClean="0"/>
              <a:t> ELEKTRIČNA ENERGIJA</a:t>
            </a:r>
            <a:endParaRPr lang="hr-HR" dirty="0"/>
          </a:p>
        </p:txBody>
      </p:sp>
      <p:pic>
        <p:nvPicPr>
          <p:cNvPr id="8" name="Rezervirano mjesto sadržaja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506" y="1949701"/>
            <a:ext cx="3274482" cy="2455862"/>
          </a:xfrm>
        </p:spPr>
      </p:pic>
      <p:sp>
        <p:nvSpPr>
          <p:cNvPr id="7" name="Pravokutnik 6"/>
          <p:cNvSpPr/>
          <p:nvPr/>
        </p:nvSpPr>
        <p:spPr>
          <a:xfrm>
            <a:off x="2157864" y="5512592"/>
            <a:ext cx="8670275" cy="5531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 smtClean="0">
                <a:solidFill>
                  <a:schemeClr val="tx1"/>
                </a:solidFill>
              </a:rPr>
              <a:t>Upotrebom nafte i električne energije dolazi do Druge industrijske revolucije.</a:t>
            </a:r>
            <a:endParaRPr lang="hr-HR" sz="2000" b="1" dirty="0">
              <a:solidFill>
                <a:schemeClr val="tx1"/>
              </a:solidFill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4187618" y="4743416"/>
            <a:ext cx="478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/>
              <a:t>Pitanje</a:t>
            </a:r>
          </a:p>
          <a:p>
            <a:r>
              <a:rPr lang="hr-HR" sz="2000" dirty="0" smtClean="0"/>
              <a:t>Što </a:t>
            </a:r>
            <a:r>
              <a:rPr lang="hr-HR" sz="2000" dirty="0" smtClean="0"/>
              <a:t>pokreće automobil i laptop?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231467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94044" y="134958"/>
            <a:ext cx="5585552" cy="988764"/>
          </a:xfrm>
        </p:spPr>
        <p:txBody>
          <a:bodyPr/>
          <a:lstStyle/>
          <a:p>
            <a:r>
              <a:rPr lang="hr-HR" dirty="0" smtClean="0"/>
              <a:t>Izumitelji i njihovi izumi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828800" y="1208471"/>
            <a:ext cx="3018720" cy="576262"/>
          </a:xfrm>
        </p:spPr>
        <p:txBody>
          <a:bodyPr/>
          <a:lstStyle/>
          <a:p>
            <a:r>
              <a:rPr lang="hr-HR" sz="2400" dirty="0" smtClean="0"/>
              <a:t>NIKOLA TESLA</a:t>
            </a:r>
            <a:endParaRPr lang="hr-HR" sz="2400" dirty="0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987202"/>
            <a:ext cx="3018720" cy="4046370"/>
          </a:xfrm>
        </p:spPr>
      </p:pic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91480" y="1268853"/>
            <a:ext cx="4622537" cy="576262"/>
          </a:xfrm>
        </p:spPr>
        <p:txBody>
          <a:bodyPr/>
          <a:lstStyle/>
          <a:p>
            <a:r>
              <a:rPr lang="hr-HR" sz="2400" dirty="0" smtClean="0"/>
              <a:t>MOTOR ZA IZMJENIČNU STRUJU</a:t>
            </a:r>
            <a:endParaRPr lang="hr-HR" sz="2400" dirty="0"/>
          </a:p>
        </p:txBody>
      </p:sp>
      <p:pic>
        <p:nvPicPr>
          <p:cNvPr id="8" name="Rezervirano mjesto sadržaja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837" y="2115239"/>
            <a:ext cx="3365517" cy="2671379"/>
          </a:xfrm>
        </p:spPr>
      </p:pic>
      <p:sp>
        <p:nvSpPr>
          <p:cNvPr id="9" name="TekstniOkvir 8"/>
          <p:cNvSpPr txBox="1"/>
          <p:nvPr/>
        </p:nvSpPr>
        <p:spPr>
          <a:xfrm>
            <a:off x="6191480" y="5056742"/>
            <a:ext cx="5045725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hr-HR" dirty="0" smtClean="0"/>
              <a:t>Nikola Tesla rođen je u Smiljanu pokraj Gospića.</a:t>
            </a:r>
          </a:p>
          <a:p>
            <a:r>
              <a:rPr lang="hr-HR" dirty="0" smtClean="0"/>
              <a:t>Bio je veliki istraživač i izumitelj.</a:t>
            </a:r>
          </a:p>
          <a:p>
            <a:r>
              <a:rPr lang="hr-HR" dirty="0" smtClean="0"/>
              <a:t>Do kraja života živio je u SAD-u.</a:t>
            </a:r>
          </a:p>
          <a:p>
            <a:r>
              <a:rPr lang="hr-HR" dirty="0"/>
              <a:t>O</a:t>
            </a:r>
            <a:r>
              <a:rPr lang="hr-HR" dirty="0" smtClean="0"/>
              <a:t>stvario je preko 700 izuma.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8127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ksa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EB8F22"/>
      </a:accent1>
      <a:accent2>
        <a:srgbClr val="CD4223"/>
      </a:accent2>
      <a:accent3>
        <a:srgbClr val="A89374"/>
      </a:accent3>
      <a:accent4>
        <a:srgbClr val="83AA67"/>
      </a:accent4>
      <a:accent5>
        <a:srgbClr val="4FA9C1"/>
      </a:accent5>
      <a:accent6>
        <a:srgbClr val="9390AF"/>
      </a:accent6>
      <a:hlink>
        <a:srgbClr val="EC7220"/>
      </a:hlink>
      <a:folHlink>
        <a:srgbClr val="F09355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EBEC8F79-A447-43FC-8E81-85E8468AF3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TM03457496[[fn=Paralaksa]]</Template>
  <TotalTime>987</TotalTime>
  <Words>681</Words>
  <Application>Microsoft Office PowerPoint</Application>
  <PresentationFormat>Široki zaslon</PresentationFormat>
  <Paragraphs>110</Paragraphs>
  <Slides>16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19" baseType="lpstr">
      <vt:lpstr>Arial</vt:lpstr>
      <vt:lpstr>Corbel</vt:lpstr>
      <vt:lpstr>Paralaksa</vt:lpstr>
      <vt:lpstr>Prva i Druga industrijska revolucija</vt:lpstr>
      <vt:lpstr>Odgojno-obrazovni ishodi</vt:lpstr>
      <vt:lpstr>Prisjeti se.</vt:lpstr>
      <vt:lpstr>Velike promjene u načinu proizvodnje krajem 18. stoljeća</vt:lpstr>
      <vt:lpstr>Prijevozna sredstva – upotreba parnog stroja u prometu</vt:lpstr>
      <vt:lpstr>Pitanje Kojim prijevoznim sredstvima se putovalo brže i sigurnije? a. parobrodom b. jedrenjakom c. parnom lokomotivom d. kočijom    2 SU TOČNA</vt:lpstr>
      <vt:lpstr> Prva industrijska revolucija</vt:lpstr>
      <vt:lpstr>Nove promjene u drugoj polovici 19. stoljeća </vt:lpstr>
      <vt:lpstr>Izumitelji i njihovi izumi</vt:lpstr>
      <vt:lpstr>Izumitelji i njihovi izumi</vt:lpstr>
      <vt:lpstr>Izumitelji i njihovi izumi</vt:lpstr>
      <vt:lpstr>Žena među izumiteljima i istraživačima</vt:lpstr>
      <vt:lpstr>Izumitelj Slavoljub Penkala</vt:lpstr>
      <vt:lpstr>Izlazna kartica</vt:lpstr>
      <vt:lpstr>Ponavljanje – dopuni rečenice.</vt:lpstr>
      <vt:lpstr>Domaća zadaća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HP</dc:creator>
  <cp:lastModifiedBy>HP</cp:lastModifiedBy>
  <cp:revision>35</cp:revision>
  <dcterms:created xsi:type="dcterms:W3CDTF">2020-07-23T15:09:57Z</dcterms:created>
  <dcterms:modified xsi:type="dcterms:W3CDTF">2020-07-28T10:32:48Z</dcterms:modified>
</cp:coreProperties>
</file>